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434" r:id="rId3"/>
    <p:sldId id="276" r:id="rId4"/>
    <p:sldId id="375" r:id="rId5"/>
    <p:sldId id="443" r:id="rId6"/>
    <p:sldId id="423" r:id="rId7"/>
    <p:sldId id="435" r:id="rId8"/>
    <p:sldId id="436" r:id="rId9"/>
    <p:sldId id="437" r:id="rId10"/>
    <p:sldId id="444" r:id="rId11"/>
    <p:sldId id="427" r:id="rId12"/>
    <p:sldId id="441" r:id="rId13"/>
    <p:sldId id="446" r:id="rId14"/>
    <p:sldId id="438" r:id="rId15"/>
    <p:sldId id="442" r:id="rId16"/>
    <p:sldId id="439" r:id="rId17"/>
    <p:sldId id="440" r:id="rId18"/>
    <p:sldId id="445" r:id="rId19"/>
    <p:sldId id="450" r:id="rId20"/>
    <p:sldId id="326" r:id="rId21"/>
    <p:sldId id="433" r:id="rId22"/>
    <p:sldId id="447" r:id="rId23"/>
    <p:sldId id="448" r:id="rId24"/>
    <p:sldId id="449" r:id="rId25"/>
    <p:sldId id="33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99CC00"/>
    <a:srgbClr val="CC0099"/>
    <a:srgbClr val="660066"/>
    <a:srgbClr val="D60093"/>
    <a:srgbClr val="00FFFF"/>
    <a:srgbClr val="FF0000"/>
    <a:srgbClr val="008000"/>
    <a:srgbClr val="FFFF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4660" autoAdjust="0"/>
  </p:normalViewPr>
  <p:slideViewPr>
    <p:cSldViewPr snapToGrid="0">
      <p:cViewPr varScale="1">
        <p:scale>
          <a:sx n="86" d="100"/>
          <a:sy n="86" d="100"/>
        </p:scale>
        <p:origin x="821" y="58"/>
      </p:cViewPr>
      <p:guideLst>
        <p:guide orient="horz" pos="2160"/>
        <p:guide pos="3840"/>
      </p:guideLst>
    </p:cSldViewPr>
  </p:slideViewPr>
  <p:outlineViewPr>
    <p:cViewPr>
      <p:scale>
        <a:sx n="33" d="100"/>
        <a:sy n="33" d="100"/>
      </p:scale>
      <p:origin x="258" y="1976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5C2040-14C8-49B4-8C90-702FCDCF7283}" type="datetimeFigureOut">
              <a:rPr lang="en-US" smtClean="0"/>
              <a:t>8/21/2019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EB148F-04B4-4EE4-A3D3-F7C2B70F23A4}" type="slidenum">
              <a:rPr lang="en-US" smtClean="0"/>
              <a:t>‹#›</a:t>
            </a:fld>
            <a:endParaRPr lang="en-US"/>
          </a:p>
        </p:txBody>
      </p:sp>
    </p:spTree>
    <p:extLst>
      <p:ext uri="{BB962C8B-B14F-4D97-AF65-F5344CB8AC3E}">
        <p14:creationId xmlns:p14="http://schemas.microsoft.com/office/powerpoint/2010/main" val="189660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8/21/2019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8/21/2019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2215977"/>
            <a:ext cx="8676222" cy="1594023"/>
          </a:xfrm>
          <a:noFill/>
          <a:ln>
            <a:noFill/>
          </a:ln>
        </p:spPr>
        <p:txBody>
          <a:bodyPr>
            <a:normAutofit/>
          </a:bodyPr>
          <a:lstStyle/>
          <a:p>
            <a:r>
              <a:rPr lang="en-US" sz="4000" b="1" dirty="0">
                <a:ln w="3175" cmpd="sng">
                  <a:solidFill>
                    <a:srgbClr val="002060"/>
                  </a:solidFill>
                </a:ln>
                <a:solidFill>
                  <a:srgbClr val="FF0000"/>
                </a:solidFill>
              </a:rPr>
              <a:t>FuelMart &amp; Subway </a:t>
            </a:r>
            <a:br>
              <a:rPr lang="en-US" sz="4000" b="1" dirty="0">
                <a:ln w="3175" cmpd="sng">
                  <a:solidFill>
                    <a:srgbClr val="002060"/>
                  </a:solidFill>
                </a:ln>
                <a:solidFill>
                  <a:srgbClr val="FF0000"/>
                </a:solidFill>
              </a:rPr>
            </a:br>
            <a:r>
              <a:rPr lang="en-US" sz="4000" b="1" dirty="0">
                <a:ln w="3175" cmpd="sng">
                  <a:solidFill>
                    <a:srgbClr val="002060"/>
                  </a:solidFill>
                </a:ln>
                <a:solidFill>
                  <a:srgbClr val="FF0000"/>
                </a:solidFill>
              </a:rPr>
              <a:t>Safety Committee Meeting</a:t>
            </a:r>
          </a:p>
        </p:txBody>
      </p:sp>
      <p:sp>
        <p:nvSpPr>
          <p:cNvPr id="3" name="Subtitle 2"/>
          <p:cNvSpPr>
            <a:spLocks noGrp="1"/>
          </p:cNvSpPr>
          <p:nvPr>
            <p:ph type="subTitle" idx="1"/>
          </p:nvPr>
        </p:nvSpPr>
        <p:spPr/>
        <p:txBody>
          <a:bodyPr/>
          <a:lstStyle/>
          <a:p>
            <a:r>
              <a:rPr lang="en-US" dirty="0"/>
              <a:t>Wednesday, August 21, 2019</a:t>
            </a:r>
          </a:p>
          <a:p>
            <a:r>
              <a:rPr lang="en-US" dirty="0"/>
              <a:t>2:00 PM</a:t>
            </a:r>
          </a:p>
          <a:p>
            <a:r>
              <a:rPr lang="en-US" dirty="0"/>
              <a:t>Corporate Office Conference Room and GoTo Meeting Web Conference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641" t="33878" r="24603" b="43165"/>
          <a:stretch/>
        </p:blipFill>
        <p:spPr>
          <a:xfrm>
            <a:off x="4054244" y="831634"/>
            <a:ext cx="3928725" cy="1267330"/>
          </a:xfrm>
          <a:prstGeom prst="rect">
            <a:avLst/>
          </a:prstGeom>
        </p:spPr>
      </p:pic>
    </p:spTree>
    <p:extLst>
      <p:ext uri="{BB962C8B-B14F-4D97-AF65-F5344CB8AC3E}">
        <p14:creationId xmlns:p14="http://schemas.microsoft.com/office/powerpoint/2010/main" val="368291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11334770"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property damage:</a:t>
            </a:r>
          </a:p>
          <a:p>
            <a:endParaRPr lang="en-US" b="1" dirty="0">
              <a:solidFill>
                <a:srgbClr val="FF0000"/>
              </a:solidFill>
            </a:endParaRPr>
          </a:p>
        </p:txBody>
      </p:sp>
      <p:sp>
        <p:nvSpPr>
          <p:cNvPr id="5" name="Content Placeholder 2"/>
          <p:cNvSpPr>
            <a:spLocks noGrp="1"/>
          </p:cNvSpPr>
          <p:nvPr>
            <p:ph idx="1"/>
          </p:nvPr>
        </p:nvSpPr>
        <p:spPr>
          <a:xfrm>
            <a:off x="342705" y="979333"/>
            <a:ext cx="11579001" cy="1712110"/>
          </a:xfrm>
        </p:spPr>
        <p:txBody>
          <a:bodyPr>
            <a:normAutofit/>
          </a:bodyPr>
          <a:lstStyle/>
          <a:p>
            <a:pPr marL="0" indent="0">
              <a:buNone/>
            </a:pPr>
            <a:r>
              <a:rPr lang="en-US" sz="2000" dirty="0">
                <a:effectLst/>
              </a:rPr>
              <a:t>On 07/19/2019 a driver in a semi-trailer pulled through the gas pumps to turn around and broke a u-shaped metal bollard.</a:t>
            </a:r>
            <a:endParaRPr lang="en-US" dirty="0">
              <a:effectLst/>
            </a:endParaRPr>
          </a:p>
          <a:p>
            <a:pPr marL="0" indent="0">
              <a:buNone/>
            </a:pPr>
            <a:endParaRPr lang="en-US" dirty="0">
              <a:effectLst/>
            </a:endParaRPr>
          </a:p>
          <a:p>
            <a:pPr marL="0" indent="0">
              <a:buNone/>
            </a:pPr>
            <a:endParaRPr lang="en-US" sz="2000" dirty="0">
              <a:solidFill>
                <a:srgbClr val="FFFF00"/>
              </a:solidFill>
            </a:endParaRPr>
          </a:p>
        </p:txBody>
      </p:sp>
      <p:pic>
        <p:nvPicPr>
          <p:cNvPr id="4" name="Picture 3" descr="A picture containing ground, building, sitting, outdoor&#10;&#10;Description automatically generated">
            <a:extLst>
              <a:ext uri="{FF2B5EF4-FFF2-40B4-BE49-F238E27FC236}">
                <a16:creationId xmlns:a16="http://schemas.microsoft.com/office/drawing/2014/main" id="{BBC6D561-C713-423A-B119-E15E4DF4D566}"/>
              </a:ext>
            </a:extLst>
          </p:cNvPr>
          <p:cNvPicPr>
            <a:picLocks noChangeAspect="1"/>
          </p:cNvPicPr>
          <p:nvPr/>
        </p:nvPicPr>
        <p:blipFill>
          <a:blip r:embed="rId2"/>
          <a:stretch>
            <a:fillRect/>
          </a:stretch>
        </p:blipFill>
        <p:spPr>
          <a:xfrm>
            <a:off x="369811" y="1990662"/>
            <a:ext cx="7748230" cy="4358379"/>
          </a:xfrm>
          <a:prstGeom prst="rect">
            <a:avLst/>
          </a:prstGeom>
        </p:spPr>
      </p:pic>
      <p:pic>
        <p:nvPicPr>
          <p:cNvPr id="11" name="Picture 10" descr="A picture containing outdoor, building, road, ground&#10;&#10;Description automatically generated">
            <a:extLst>
              <a:ext uri="{FF2B5EF4-FFF2-40B4-BE49-F238E27FC236}">
                <a16:creationId xmlns:a16="http://schemas.microsoft.com/office/drawing/2014/main" id="{F3708783-3132-4161-998A-F35B4AA9501F}"/>
              </a:ext>
            </a:extLst>
          </p:cNvPr>
          <p:cNvPicPr>
            <a:picLocks noChangeAspect="1"/>
          </p:cNvPicPr>
          <p:nvPr/>
        </p:nvPicPr>
        <p:blipFill>
          <a:blip r:embed="rId3"/>
          <a:stretch>
            <a:fillRect/>
          </a:stretch>
        </p:blipFill>
        <p:spPr>
          <a:xfrm>
            <a:off x="8542645" y="1446346"/>
            <a:ext cx="2954457" cy="5252368"/>
          </a:xfrm>
          <a:prstGeom prst="rect">
            <a:avLst/>
          </a:prstGeom>
        </p:spPr>
      </p:pic>
    </p:spTree>
    <p:extLst>
      <p:ext uri="{BB962C8B-B14F-4D97-AF65-F5344CB8AC3E}">
        <p14:creationId xmlns:p14="http://schemas.microsoft.com/office/powerpoint/2010/main" val="2856996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764 Customer Incident:</a:t>
            </a:r>
          </a:p>
          <a:p>
            <a:endParaRPr lang="en-US" b="1" dirty="0">
              <a:solidFill>
                <a:srgbClr val="FF0000"/>
              </a:solidFill>
            </a:endParaRPr>
          </a:p>
        </p:txBody>
      </p:sp>
      <p:sp>
        <p:nvSpPr>
          <p:cNvPr id="5" name="Content Placeholder 2"/>
          <p:cNvSpPr>
            <a:spLocks noGrp="1"/>
          </p:cNvSpPr>
          <p:nvPr>
            <p:ph idx="1"/>
          </p:nvPr>
        </p:nvSpPr>
        <p:spPr>
          <a:xfrm>
            <a:off x="342705" y="544394"/>
            <a:ext cx="11506590" cy="2725749"/>
          </a:xfrm>
        </p:spPr>
        <p:txBody>
          <a:bodyPr>
            <a:normAutofit/>
          </a:bodyPr>
          <a:lstStyle/>
          <a:p>
            <a:pPr marL="0" indent="0">
              <a:buNone/>
            </a:pPr>
            <a:r>
              <a:rPr lang="en-US" sz="2000" dirty="0">
                <a:effectLst/>
              </a:rPr>
              <a:t>On 07/25/2019 a customer was leaving FuelMart and stepped on the corner of a rug and it appears the rug moved, and the customer fell.</a:t>
            </a:r>
            <a:endParaRPr lang="en-US" sz="2000" dirty="0">
              <a:solidFill>
                <a:srgbClr val="FFFF00"/>
              </a:solidFill>
            </a:endParaRPr>
          </a:p>
        </p:txBody>
      </p:sp>
    </p:spTree>
    <p:extLst>
      <p:ext uri="{BB962C8B-B14F-4D97-AF65-F5344CB8AC3E}">
        <p14:creationId xmlns:p14="http://schemas.microsoft.com/office/powerpoint/2010/main" val="3870840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767 Customer Incident:</a:t>
            </a:r>
          </a:p>
          <a:p>
            <a:endParaRPr lang="en-US" b="1" dirty="0">
              <a:solidFill>
                <a:srgbClr val="FF0000"/>
              </a:solidFill>
            </a:endParaRPr>
          </a:p>
        </p:txBody>
      </p:sp>
      <p:sp>
        <p:nvSpPr>
          <p:cNvPr id="5" name="Content Placeholder 2"/>
          <p:cNvSpPr>
            <a:spLocks noGrp="1"/>
          </p:cNvSpPr>
          <p:nvPr>
            <p:ph idx="1"/>
          </p:nvPr>
        </p:nvSpPr>
        <p:spPr>
          <a:xfrm>
            <a:off x="342705" y="544394"/>
            <a:ext cx="3694457" cy="6028934"/>
          </a:xfrm>
        </p:spPr>
        <p:txBody>
          <a:bodyPr>
            <a:normAutofit/>
          </a:bodyPr>
          <a:lstStyle/>
          <a:p>
            <a:pPr marL="0" indent="0">
              <a:buNone/>
            </a:pPr>
            <a:r>
              <a:rPr lang="en-US" sz="2000" dirty="0">
                <a:effectLst/>
              </a:rPr>
              <a:t>On 07/31/2019 a customer walking in the coffee area fell in an area where floor tile is being laid.  All entrance doors and the construction area had safety warnings posted indicating uneven floor surfaces.  </a:t>
            </a:r>
            <a:endParaRPr lang="en-US" sz="2000" dirty="0">
              <a:solidFill>
                <a:srgbClr val="FFFF00"/>
              </a:solidFill>
            </a:endParaRPr>
          </a:p>
        </p:txBody>
      </p:sp>
      <p:pic>
        <p:nvPicPr>
          <p:cNvPr id="4" name="Picture 3" descr="A picture containing floor, indoor, wall, table&#10;&#10;Description automatically generated">
            <a:extLst>
              <a:ext uri="{FF2B5EF4-FFF2-40B4-BE49-F238E27FC236}">
                <a16:creationId xmlns:a16="http://schemas.microsoft.com/office/drawing/2014/main" id="{B15E47C8-71E3-42FE-BA31-4E41F2CAB2D8}"/>
              </a:ext>
            </a:extLst>
          </p:cNvPr>
          <p:cNvPicPr>
            <a:picLocks noChangeAspect="1"/>
          </p:cNvPicPr>
          <p:nvPr/>
        </p:nvPicPr>
        <p:blipFill>
          <a:blip r:embed="rId2"/>
          <a:stretch>
            <a:fillRect/>
          </a:stretch>
        </p:blipFill>
        <p:spPr>
          <a:xfrm>
            <a:off x="4037162" y="1292424"/>
            <a:ext cx="3840554" cy="5120739"/>
          </a:xfrm>
          <a:prstGeom prst="rect">
            <a:avLst/>
          </a:prstGeom>
        </p:spPr>
      </p:pic>
      <p:pic>
        <p:nvPicPr>
          <p:cNvPr id="7" name="Picture 6" descr="A picture containing sky, outdoor&#10;&#10;Description automatically generated">
            <a:extLst>
              <a:ext uri="{FF2B5EF4-FFF2-40B4-BE49-F238E27FC236}">
                <a16:creationId xmlns:a16="http://schemas.microsoft.com/office/drawing/2014/main" id="{1AE9309B-8D1D-46ED-92D0-DB4B85468F0F}"/>
              </a:ext>
            </a:extLst>
          </p:cNvPr>
          <p:cNvPicPr>
            <a:picLocks noChangeAspect="1"/>
          </p:cNvPicPr>
          <p:nvPr/>
        </p:nvPicPr>
        <p:blipFill>
          <a:blip r:embed="rId3"/>
          <a:stretch>
            <a:fillRect/>
          </a:stretch>
        </p:blipFill>
        <p:spPr>
          <a:xfrm>
            <a:off x="8038680" y="1292424"/>
            <a:ext cx="3936653" cy="5248871"/>
          </a:xfrm>
          <a:prstGeom prst="rect">
            <a:avLst/>
          </a:prstGeom>
        </p:spPr>
      </p:pic>
    </p:spTree>
    <p:extLst>
      <p:ext uri="{BB962C8B-B14F-4D97-AF65-F5344CB8AC3E}">
        <p14:creationId xmlns:p14="http://schemas.microsoft.com/office/powerpoint/2010/main" val="1753269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11334770"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783 property damage:</a:t>
            </a:r>
          </a:p>
          <a:p>
            <a:endParaRPr lang="en-US" b="1" dirty="0">
              <a:solidFill>
                <a:srgbClr val="FF0000"/>
              </a:solidFill>
            </a:endParaRPr>
          </a:p>
        </p:txBody>
      </p:sp>
      <p:sp>
        <p:nvSpPr>
          <p:cNvPr id="5" name="Content Placeholder 2"/>
          <p:cNvSpPr>
            <a:spLocks noGrp="1"/>
          </p:cNvSpPr>
          <p:nvPr>
            <p:ph idx="1"/>
          </p:nvPr>
        </p:nvSpPr>
        <p:spPr>
          <a:xfrm>
            <a:off x="342706" y="1593907"/>
            <a:ext cx="5202417" cy="5167619"/>
          </a:xfrm>
        </p:spPr>
        <p:txBody>
          <a:bodyPr>
            <a:normAutofit/>
          </a:bodyPr>
          <a:lstStyle/>
          <a:p>
            <a:pPr marL="0" indent="0">
              <a:buNone/>
            </a:pPr>
            <a:r>
              <a:rPr lang="en-US" sz="2000" dirty="0">
                <a:effectLst/>
              </a:rPr>
              <a:t>On 08/09/2019 </a:t>
            </a:r>
            <a:r>
              <a:rPr lang="en-US" dirty="0">
                <a:effectLst/>
              </a:rPr>
              <a:t>a CDL driver ran over the bollard and trash can and left the scene.  The bollard came out of the ground.  A witness notified FM employees of the bollard damage.  </a:t>
            </a:r>
            <a:r>
              <a:rPr lang="en-US" dirty="0" err="1">
                <a:effectLst/>
              </a:rPr>
              <a:t>Goodin's</a:t>
            </a:r>
            <a:r>
              <a:rPr lang="en-US" dirty="0">
                <a:effectLst/>
              </a:rPr>
              <a:t> Wrecker Services received a call from a driver asking them to fix/repair a semi.  </a:t>
            </a:r>
            <a:r>
              <a:rPr lang="en-US" dirty="0" err="1">
                <a:effectLst/>
              </a:rPr>
              <a:t>Goodins</a:t>
            </a:r>
            <a:r>
              <a:rPr lang="en-US" dirty="0">
                <a:effectLst/>
              </a:rPr>
              <a:t> and the owner of the trucking company have a prior working relationship so </a:t>
            </a:r>
            <a:r>
              <a:rPr lang="en-US" dirty="0" err="1">
                <a:effectLst/>
              </a:rPr>
              <a:t>Goodin's</a:t>
            </a:r>
            <a:r>
              <a:rPr lang="en-US" dirty="0">
                <a:effectLst/>
              </a:rPr>
              <a:t> contacted the owner.  The owner investigated and it was determined the damage to his semi occurred at our FM.  </a:t>
            </a:r>
            <a:r>
              <a:rPr lang="en-US" dirty="0" err="1">
                <a:effectLst/>
              </a:rPr>
              <a:t>Goodins</a:t>
            </a:r>
            <a:r>
              <a:rPr lang="en-US" dirty="0">
                <a:effectLst/>
              </a:rPr>
              <a:t> contacted FM to let them know they are towing the semi that caused the FM property damage.  I made contact with the owner of the trucking company and he was very upset with his CDL employee for leaving the scene and not reporting the damages to FM.  The owner apologized.</a:t>
            </a:r>
          </a:p>
          <a:p>
            <a:pPr marL="0" indent="0">
              <a:buNone/>
            </a:pPr>
            <a:endParaRPr lang="en-US" dirty="0">
              <a:effectLst/>
            </a:endParaRPr>
          </a:p>
          <a:p>
            <a:pPr marL="0" indent="0">
              <a:buNone/>
            </a:pPr>
            <a:endParaRPr lang="en-US" dirty="0">
              <a:effectLst/>
            </a:endParaRPr>
          </a:p>
          <a:p>
            <a:pPr marL="0" indent="0">
              <a:buNone/>
            </a:pPr>
            <a:endParaRPr lang="en-US" sz="2000" dirty="0">
              <a:solidFill>
                <a:srgbClr val="FFFF00"/>
              </a:solidFill>
            </a:endParaRPr>
          </a:p>
        </p:txBody>
      </p:sp>
      <p:pic>
        <p:nvPicPr>
          <p:cNvPr id="4" name="Picture 3" descr="A picture containing ground, outdoor, sky, tree&#10;&#10;Description automatically generated">
            <a:extLst>
              <a:ext uri="{FF2B5EF4-FFF2-40B4-BE49-F238E27FC236}">
                <a16:creationId xmlns:a16="http://schemas.microsoft.com/office/drawing/2014/main" id="{92622FB0-085C-470F-814D-958B3E3C9E51}"/>
              </a:ext>
            </a:extLst>
          </p:cNvPr>
          <p:cNvPicPr>
            <a:picLocks noChangeAspect="1"/>
          </p:cNvPicPr>
          <p:nvPr/>
        </p:nvPicPr>
        <p:blipFill>
          <a:blip r:embed="rId2"/>
          <a:stretch>
            <a:fillRect/>
          </a:stretch>
        </p:blipFill>
        <p:spPr>
          <a:xfrm>
            <a:off x="8783273" y="2329533"/>
            <a:ext cx="3323995" cy="4431993"/>
          </a:xfrm>
          <a:prstGeom prst="rect">
            <a:avLst/>
          </a:prstGeom>
        </p:spPr>
      </p:pic>
      <p:pic>
        <p:nvPicPr>
          <p:cNvPr id="9" name="Picture 8" descr="A picture containing ground, outdoor, sky, tree&#10;&#10;Description automatically generated">
            <a:extLst>
              <a:ext uri="{FF2B5EF4-FFF2-40B4-BE49-F238E27FC236}">
                <a16:creationId xmlns:a16="http://schemas.microsoft.com/office/drawing/2014/main" id="{6E8FBFD5-14AA-4137-B6FC-2C28D2B0BC70}"/>
              </a:ext>
            </a:extLst>
          </p:cNvPr>
          <p:cNvPicPr>
            <a:picLocks noChangeAspect="1"/>
          </p:cNvPicPr>
          <p:nvPr/>
        </p:nvPicPr>
        <p:blipFill>
          <a:blip r:embed="rId3"/>
          <a:stretch>
            <a:fillRect/>
          </a:stretch>
        </p:blipFill>
        <p:spPr>
          <a:xfrm>
            <a:off x="5545123" y="891061"/>
            <a:ext cx="3154260" cy="4205680"/>
          </a:xfrm>
          <a:prstGeom prst="rect">
            <a:avLst/>
          </a:prstGeom>
        </p:spPr>
      </p:pic>
    </p:spTree>
    <p:extLst>
      <p:ext uri="{BB962C8B-B14F-4D97-AF65-F5344CB8AC3E}">
        <p14:creationId xmlns:p14="http://schemas.microsoft.com/office/powerpoint/2010/main" val="3858383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DEF Spill:</a:t>
            </a:r>
          </a:p>
          <a:p>
            <a:endParaRPr lang="en-US" b="1" dirty="0">
              <a:solidFill>
                <a:srgbClr val="FF0000"/>
              </a:solidFill>
            </a:endParaRPr>
          </a:p>
        </p:txBody>
      </p:sp>
      <p:sp>
        <p:nvSpPr>
          <p:cNvPr id="5" name="Content Placeholder 2"/>
          <p:cNvSpPr>
            <a:spLocks noGrp="1"/>
          </p:cNvSpPr>
          <p:nvPr>
            <p:ph idx="1"/>
          </p:nvPr>
        </p:nvSpPr>
        <p:spPr>
          <a:xfrm>
            <a:off x="342705" y="979332"/>
            <a:ext cx="4195739" cy="4507067"/>
          </a:xfrm>
        </p:spPr>
        <p:txBody>
          <a:bodyPr>
            <a:normAutofit/>
          </a:bodyPr>
          <a:lstStyle/>
          <a:p>
            <a:pPr marL="0" indent="0">
              <a:buNone/>
            </a:pPr>
            <a:r>
              <a:rPr lang="en-US" sz="2000" dirty="0">
                <a:effectLst/>
              </a:rPr>
              <a:t>On 08/10/2019 </a:t>
            </a:r>
            <a:r>
              <a:rPr lang="en-US" dirty="0">
                <a:effectLst/>
              </a:rPr>
              <a:t>a DEF hose disconnected at pump 15 after excessive use.  The customer indicated the DEF was not pumping properly.  When a FM employee went to check the pump, they had to hang it up to turn on the fuel again.  The DEF handle was no longer attached to the hose.  The customer said “it just fell off.”</a:t>
            </a:r>
          </a:p>
          <a:p>
            <a:pPr marL="0" indent="0">
              <a:buNone/>
            </a:pPr>
            <a:endParaRPr lang="en-US" dirty="0">
              <a:effectLst/>
            </a:endParaRPr>
          </a:p>
          <a:p>
            <a:pPr marL="0" indent="0">
              <a:buNone/>
            </a:pPr>
            <a:endParaRPr lang="en-US" sz="2000" dirty="0">
              <a:solidFill>
                <a:srgbClr val="FFFF00"/>
              </a:solidFill>
            </a:endParaRPr>
          </a:p>
        </p:txBody>
      </p:sp>
      <p:pic>
        <p:nvPicPr>
          <p:cNvPr id="4" name="Picture 3" descr="A close up of a door&#10;&#10;Description automatically generated">
            <a:extLst>
              <a:ext uri="{FF2B5EF4-FFF2-40B4-BE49-F238E27FC236}">
                <a16:creationId xmlns:a16="http://schemas.microsoft.com/office/drawing/2014/main" id="{7B2535BE-4541-4D70-BC4E-A5C5E890C325}"/>
              </a:ext>
            </a:extLst>
          </p:cNvPr>
          <p:cNvPicPr>
            <a:picLocks noChangeAspect="1"/>
          </p:cNvPicPr>
          <p:nvPr/>
        </p:nvPicPr>
        <p:blipFill>
          <a:blip r:embed="rId2"/>
          <a:stretch>
            <a:fillRect/>
          </a:stretch>
        </p:blipFill>
        <p:spPr>
          <a:xfrm>
            <a:off x="4640692" y="325798"/>
            <a:ext cx="3491102" cy="6206403"/>
          </a:xfrm>
          <a:prstGeom prst="rect">
            <a:avLst/>
          </a:prstGeom>
        </p:spPr>
      </p:pic>
      <p:pic>
        <p:nvPicPr>
          <p:cNvPr id="7" name="Picture 6" descr="A picture containing indoor, building&#10;&#10;Description automatically generated">
            <a:extLst>
              <a:ext uri="{FF2B5EF4-FFF2-40B4-BE49-F238E27FC236}">
                <a16:creationId xmlns:a16="http://schemas.microsoft.com/office/drawing/2014/main" id="{B09A40FB-36E0-42D8-B22B-5E25F6A39256}"/>
              </a:ext>
            </a:extLst>
          </p:cNvPr>
          <p:cNvPicPr>
            <a:picLocks noChangeAspect="1"/>
          </p:cNvPicPr>
          <p:nvPr/>
        </p:nvPicPr>
        <p:blipFill>
          <a:blip r:embed="rId3"/>
          <a:stretch>
            <a:fillRect/>
          </a:stretch>
        </p:blipFill>
        <p:spPr>
          <a:xfrm>
            <a:off x="8454990" y="325798"/>
            <a:ext cx="3489960" cy="6206403"/>
          </a:xfrm>
          <a:prstGeom prst="rect">
            <a:avLst/>
          </a:prstGeom>
        </p:spPr>
      </p:pic>
    </p:spTree>
    <p:extLst>
      <p:ext uri="{BB962C8B-B14F-4D97-AF65-F5344CB8AC3E}">
        <p14:creationId xmlns:p14="http://schemas.microsoft.com/office/powerpoint/2010/main" val="1700196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767 Customer Incident:</a:t>
            </a:r>
          </a:p>
          <a:p>
            <a:endParaRPr lang="en-US" b="1" dirty="0">
              <a:solidFill>
                <a:srgbClr val="FF0000"/>
              </a:solidFill>
            </a:endParaRPr>
          </a:p>
        </p:txBody>
      </p:sp>
      <p:sp>
        <p:nvSpPr>
          <p:cNvPr id="5" name="Content Placeholder 2"/>
          <p:cNvSpPr>
            <a:spLocks noGrp="1"/>
          </p:cNvSpPr>
          <p:nvPr>
            <p:ph idx="1"/>
          </p:nvPr>
        </p:nvSpPr>
        <p:spPr>
          <a:xfrm>
            <a:off x="342705" y="544394"/>
            <a:ext cx="3694457" cy="6028934"/>
          </a:xfrm>
        </p:spPr>
        <p:txBody>
          <a:bodyPr>
            <a:normAutofit/>
          </a:bodyPr>
          <a:lstStyle/>
          <a:p>
            <a:pPr marL="0" indent="0">
              <a:buNone/>
            </a:pPr>
            <a:r>
              <a:rPr lang="en-US" sz="2000" dirty="0">
                <a:effectLst/>
              </a:rPr>
              <a:t>On 08/10/2019 a customer walking in the fountain drink area fell in an area where floor tile is being laid.  All entrance doors and the construction area had safety warnings posted indicating uneven floor surfaces.  </a:t>
            </a:r>
            <a:endParaRPr lang="en-US" sz="2000" dirty="0">
              <a:solidFill>
                <a:srgbClr val="FFFF00"/>
              </a:solidFill>
            </a:endParaRPr>
          </a:p>
        </p:txBody>
      </p:sp>
      <p:pic>
        <p:nvPicPr>
          <p:cNvPr id="9" name="Picture 8" descr="A picture containing floor, indoor&#10;&#10;Description automatically generated">
            <a:extLst>
              <a:ext uri="{FF2B5EF4-FFF2-40B4-BE49-F238E27FC236}">
                <a16:creationId xmlns:a16="http://schemas.microsoft.com/office/drawing/2014/main" id="{05D52C00-843C-4B20-884A-0F510B50A865}"/>
              </a:ext>
            </a:extLst>
          </p:cNvPr>
          <p:cNvPicPr>
            <a:picLocks noChangeAspect="1"/>
          </p:cNvPicPr>
          <p:nvPr/>
        </p:nvPicPr>
        <p:blipFill>
          <a:blip r:embed="rId2"/>
          <a:stretch>
            <a:fillRect/>
          </a:stretch>
        </p:blipFill>
        <p:spPr>
          <a:xfrm>
            <a:off x="4037162" y="1191572"/>
            <a:ext cx="3841525" cy="5122034"/>
          </a:xfrm>
          <a:prstGeom prst="rect">
            <a:avLst/>
          </a:prstGeom>
        </p:spPr>
      </p:pic>
      <p:pic>
        <p:nvPicPr>
          <p:cNvPr id="11" name="Picture 10" descr="A sign on the side of a building&#10;&#10;Description automatically generated">
            <a:extLst>
              <a:ext uri="{FF2B5EF4-FFF2-40B4-BE49-F238E27FC236}">
                <a16:creationId xmlns:a16="http://schemas.microsoft.com/office/drawing/2014/main" id="{7E14B648-5899-4ED6-A282-C095938068BB}"/>
              </a:ext>
            </a:extLst>
          </p:cNvPr>
          <p:cNvPicPr>
            <a:picLocks noChangeAspect="1"/>
          </p:cNvPicPr>
          <p:nvPr/>
        </p:nvPicPr>
        <p:blipFill>
          <a:blip r:embed="rId3"/>
          <a:stretch>
            <a:fillRect/>
          </a:stretch>
        </p:blipFill>
        <p:spPr>
          <a:xfrm>
            <a:off x="8054169" y="990791"/>
            <a:ext cx="3992111" cy="5322815"/>
          </a:xfrm>
          <a:prstGeom prst="rect">
            <a:avLst/>
          </a:prstGeom>
        </p:spPr>
      </p:pic>
    </p:spTree>
    <p:extLst>
      <p:ext uri="{BB962C8B-B14F-4D97-AF65-F5344CB8AC3E}">
        <p14:creationId xmlns:p14="http://schemas.microsoft.com/office/powerpoint/2010/main" val="3727773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11334770"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Customer to Customer Vehicle Incident:</a:t>
            </a:r>
          </a:p>
          <a:p>
            <a:endParaRPr lang="en-US" b="1" dirty="0">
              <a:solidFill>
                <a:srgbClr val="FF0000"/>
              </a:solidFill>
            </a:endParaRPr>
          </a:p>
        </p:txBody>
      </p:sp>
      <p:sp>
        <p:nvSpPr>
          <p:cNvPr id="5" name="Content Placeholder 2"/>
          <p:cNvSpPr>
            <a:spLocks noGrp="1"/>
          </p:cNvSpPr>
          <p:nvPr>
            <p:ph idx="1"/>
          </p:nvPr>
        </p:nvSpPr>
        <p:spPr>
          <a:xfrm>
            <a:off x="342705" y="979333"/>
            <a:ext cx="11579001" cy="1712110"/>
          </a:xfrm>
        </p:spPr>
        <p:txBody>
          <a:bodyPr>
            <a:normAutofit/>
          </a:bodyPr>
          <a:lstStyle/>
          <a:p>
            <a:pPr marL="0" indent="0">
              <a:buNone/>
            </a:pPr>
            <a:r>
              <a:rPr lang="en-US" sz="2000" dirty="0">
                <a:effectLst/>
              </a:rPr>
              <a:t>On 08/12/2019 </a:t>
            </a:r>
            <a:r>
              <a:rPr lang="en-US" dirty="0">
                <a:effectLst/>
              </a:rPr>
              <a:t>two vehicles turning into FM 641 had a vehicle collision.  The passenger vehicle leaked antifreeze.  The fire dept. handled the spill cleanup.  The officer reviewed FM video footage and cited the female driver of the passenger car.  No damage to Ports Petroleum property. </a:t>
            </a:r>
          </a:p>
          <a:p>
            <a:pPr marL="0" indent="0">
              <a:buNone/>
            </a:pPr>
            <a:endParaRPr lang="en-US" dirty="0">
              <a:effectLst/>
            </a:endParaRPr>
          </a:p>
          <a:p>
            <a:pPr marL="0" indent="0">
              <a:buNone/>
            </a:pPr>
            <a:endParaRPr lang="en-US" sz="2000" dirty="0">
              <a:solidFill>
                <a:srgbClr val="FFFF00"/>
              </a:solidFill>
            </a:endParaRPr>
          </a:p>
        </p:txBody>
      </p:sp>
      <p:pic>
        <p:nvPicPr>
          <p:cNvPr id="6" name="Picture 5" descr="A red car parked on the side of a road&#10;&#10;Description automatically generated">
            <a:extLst>
              <a:ext uri="{FF2B5EF4-FFF2-40B4-BE49-F238E27FC236}">
                <a16:creationId xmlns:a16="http://schemas.microsoft.com/office/drawing/2014/main" id="{F0FD41D5-E718-44C4-AA1D-3170C7EE3BC4}"/>
              </a:ext>
            </a:extLst>
          </p:cNvPr>
          <p:cNvPicPr>
            <a:picLocks noChangeAspect="1"/>
          </p:cNvPicPr>
          <p:nvPr/>
        </p:nvPicPr>
        <p:blipFill>
          <a:blip r:embed="rId2"/>
          <a:stretch>
            <a:fillRect/>
          </a:stretch>
        </p:blipFill>
        <p:spPr>
          <a:xfrm>
            <a:off x="6809328" y="1936933"/>
            <a:ext cx="3571336" cy="4761781"/>
          </a:xfrm>
          <a:prstGeom prst="rect">
            <a:avLst/>
          </a:prstGeom>
        </p:spPr>
      </p:pic>
      <p:pic>
        <p:nvPicPr>
          <p:cNvPr id="9" name="Picture 8" descr="A picture containing sky, outdoor, road, ground&#10;&#10;Description automatically generated">
            <a:extLst>
              <a:ext uri="{FF2B5EF4-FFF2-40B4-BE49-F238E27FC236}">
                <a16:creationId xmlns:a16="http://schemas.microsoft.com/office/drawing/2014/main" id="{F00FD5A3-E605-492C-86B2-2E45D787615A}"/>
              </a:ext>
            </a:extLst>
          </p:cNvPr>
          <p:cNvPicPr>
            <a:picLocks noChangeAspect="1"/>
          </p:cNvPicPr>
          <p:nvPr/>
        </p:nvPicPr>
        <p:blipFill>
          <a:blip r:embed="rId3"/>
          <a:stretch>
            <a:fillRect/>
          </a:stretch>
        </p:blipFill>
        <p:spPr>
          <a:xfrm>
            <a:off x="1696950" y="1936933"/>
            <a:ext cx="3571336" cy="4761782"/>
          </a:xfrm>
          <a:prstGeom prst="rect">
            <a:avLst/>
          </a:prstGeom>
        </p:spPr>
      </p:pic>
    </p:spTree>
    <p:extLst>
      <p:ext uri="{BB962C8B-B14F-4D97-AF65-F5344CB8AC3E}">
        <p14:creationId xmlns:p14="http://schemas.microsoft.com/office/powerpoint/2010/main" val="598019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4" y="159285"/>
            <a:ext cx="11678719" cy="3524947"/>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customer to customer vehicle incident:</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r>
              <a:rPr lang="en-US" b="1" dirty="0">
                <a:solidFill>
                  <a:srgbClr val="FF0000"/>
                </a:solidFill>
              </a:rPr>
              <a:t>Video</a:t>
            </a:r>
          </a:p>
        </p:txBody>
      </p:sp>
    </p:spTree>
    <p:extLst>
      <p:ext uri="{BB962C8B-B14F-4D97-AF65-F5344CB8AC3E}">
        <p14:creationId xmlns:p14="http://schemas.microsoft.com/office/powerpoint/2010/main" val="3752157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11334770"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property damage:</a:t>
            </a:r>
          </a:p>
          <a:p>
            <a:endParaRPr lang="en-US" b="1" dirty="0">
              <a:solidFill>
                <a:srgbClr val="FF0000"/>
              </a:solidFill>
            </a:endParaRPr>
          </a:p>
        </p:txBody>
      </p:sp>
      <p:sp>
        <p:nvSpPr>
          <p:cNvPr id="5" name="Content Placeholder 2"/>
          <p:cNvSpPr>
            <a:spLocks noGrp="1"/>
          </p:cNvSpPr>
          <p:nvPr>
            <p:ph idx="1"/>
          </p:nvPr>
        </p:nvSpPr>
        <p:spPr>
          <a:xfrm>
            <a:off x="342705" y="1499450"/>
            <a:ext cx="11579001" cy="1712110"/>
          </a:xfrm>
        </p:spPr>
        <p:txBody>
          <a:bodyPr>
            <a:normAutofit/>
          </a:bodyPr>
          <a:lstStyle/>
          <a:p>
            <a:pPr marL="0" indent="0">
              <a:buNone/>
            </a:pPr>
            <a:r>
              <a:rPr lang="en-US" sz="2000" dirty="0">
                <a:effectLst/>
              </a:rPr>
              <a:t>On 08/13/2019 </a:t>
            </a:r>
            <a:r>
              <a:rPr lang="en-US" dirty="0">
                <a:effectLst/>
              </a:rPr>
              <a:t>semi-trailer driver tried to turn around in-between gas pumps 5 &amp; 6 struck the metal U-shaped bollard causing a dent.  The driver blew a trailer tire, but left the FM and drove to the TA across the street.  Two FM employees went to the TA and got the drivers information. No cracks in the concrete.  Paint missing and a dent in the bollard.</a:t>
            </a:r>
          </a:p>
          <a:p>
            <a:pPr marL="0" indent="0">
              <a:buNone/>
            </a:pPr>
            <a:endParaRPr lang="en-US" dirty="0">
              <a:effectLst/>
            </a:endParaRPr>
          </a:p>
          <a:p>
            <a:pPr marL="0" indent="0">
              <a:buNone/>
            </a:pPr>
            <a:endParaRPr lang="en-US" dirty="0">
              <a:effectLst/>
            </a:endParaRPr>
          </a:p>
          <a:p>
            <a:pPr marL="0" indent="0">
              <a:buNone/>
            </a:pPr>
            <a:endParaRPr lang="en-US" dirty="0">
              <a:effectLst/>
            </a:endParaRPr>
          </a:p>
          <a:p>
            <a:pPr marL="0" indent="0">
              <a:buNone/>
            </a:pPr>
            <a:endParaRPr lang="en-US" sz="2000" dirty="0">
              <a:solidFill>
                <a:srgbClr val="FFFF00"/>
              </a:solidFill>
            </a:endParaRPr>
          </a:p>
        </p:txBody>
      </p:sp>
      <p:pic>
        <p:nvPicPr>
          <p:cNvPr id="6" name="Picture 5" descr="A picture containing transport, ground, outdoor, road&#10;&#10;Description automatically generated">
            <a:extLst>
              <a:ext uri="{FF2B5EF4-FFF2-40B4-BE49-F238E27FC236}">
                <a16:creationId xmlns:a16="http://schemas.microsoft.com/office/drawing/2014/main" id="{07D13310-B7DD-4C2D-AA81-9EC2F0C55792}"/>
              </a:ext>
            </a:extLst>
          </p:cNvPr>
          <p:cNvPicPr>
            <a:picLocks noChangeAspect="1"/>
          </p:cNvPicPr>
          <p:nvPr/>
        </p:nvPicPr>
        <p:blipFill>
          <a:blip r:embed="rId2"/>
          <a:stretch>
            <a:fillRect/>
          </a:stretch>
        </p:blipFill>
        <p:spPr>
          <a:xfrm>
            <a:off x="996294" y="2198913"/>
            <a:ext cx="3437988" cy="4583983"/>
          </a:xfrm>
          <a:prstGeom prst="rect">
            <a:avLst/>
          </a:prstGeom>
        </p:spPr>
      </p:pic>
      <p:pic>
        <p:nvPicPr>
          <p:cNvPr id="8" name="Picture 7" descr="A yellow fire hydrant&#10;&#10;Description automatically generated">
            <a:extLst>
              <a:ext uri="{FF2B5EF4-FFF2-40B4-BE49-F238E27FC236}">
                <a16:creationId xmlns:a16="http://schemas.microsoft.com/office/drawing/2014/main" id="{CFB9A9F6-CF67-46A4-B7B2-F89D7ABC885D}"/>
              </a:ext>
            </a:extLst>
          </p:cNvPr>
          <p:cNvPicPr>
            <a:picLocks noChangeAspect="1"/>
          </p:cNvPicPr>
          <p:nvPr/>
        </p:nvPicPr>
        <p:blipFill>
          <a:blip r:embed="rId3"/>
          <a:stretch>
            <a:fillRect/>
          </a:stretch>
        </p:blipFill>
        <p:spPr>
          <a:xfrm>
            <a:off x="5087870" y="2081208"/>
            <a:ext cx="6014325" cy="4510744"/>
          </a:xfrm>
          <a:prstGeom prst="rect">
            <a:avLst/>
          </a:prstGeom>
        </p:spPr>
      </p:pic>
    </p:spTree>
    <p:extLst>
      <p:ext uri="{BB962C8B-B14F-4D97-AF65-F5344CB8AC3E}">
        <p14:creationId xmlns:p14="http://schemas.microsoft.com/office/powerpoint/2010/main" val="810867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310207"/>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767 Customer Incident:</a:t>
            </a:r>
          </a:p>
          <a:p>
            <a:endParaRPr lang="en-US" b="1" dirty="0">
              <a:solidFill>
                <a:srgbClr val="FF0000"/>
              </a:solidFill>
            </a:endParaRPr>
          </a:p>
        </p:txBody>
      </p:sp>
      <p:sp>
        <p:nvSpPr>
          <p:cNvPr id="5" name="Content Placeholder 2"/>
          <p:cNvSpPr>
            <a:spLocks noGrp="1"/>
          </p:cNvSpPr>
          <p:nvPr>
            <p:ph idx="1"/>
          </p:nvPr>
        </p:nvSpPr>
        <p:spPr>
          <a:xfrm>
            <a:off x="342705" y="703251"/>
            <a:ext cx="11506590" cy="2725749"/>
          </a:xfrm>
        </p:spPr>
        <p:txBody>
          <a:bodyPr>
            <a:normAutofit/>
          </a:bodyPr>
          <a:lstStyle/>
          <a:p>
            <a:pPr marL="0" indent="0">
              <a:buNone/>
            </a:pPr>
            <a:r>
              <a:rPr lang="en-US" sz="2000" dirty="0">
                <a:effectLst/>
              </a:rPr>
              <a:t>On 08/20/2019 customer passed out from heat exhaustion in front of Subway.  Call was placed for police and ambulance.  Individual was transported to the hospital.  </a:t>
            </a:r>
            <a:endParaRPr lang="en-US" sz="2000" dirty="0">
              <a:solidFill>
                <a:srgbClr val="FFFF00"/>
              </a:solidFill>
            </a:endParaRPr>
          </a:p>
        </p:txBody>
      </p:sp>
    </p:spTree>
    <p:extLst>
      <p:ext uri="{BB962C8B-B14F-4D97-AF65-F5344CB8AC3E}">
        <p14:creationId xmlns:p14="http://schemas.microsoft.com/office/powerpoint/2010/main" val="3381397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6A6809-4225-42AC-B927-48D14BACA728}"/>
              </a:ext>
            </a:extLst>
          </p:cNvPr>
          <p:cNvSpPr/>
          <p:nvPr/>
        </p:nvSpPr>
        <p:spPr>
          <a:xfrm>
            <a:off x="585120" y="526301"/>
            <a:ext cx="5510880" cy="584775"/>
          </a:xfrm>
          <a:prstGeom prst="rect">
            <a:avLst/>
          </a:prstGeom>
        </p:spPr>
        <p:txBody>
          <a:bodyPr wrap="square">
            <a:spAutoFit/>
          </a:bodyPr>
          <a:lstStyle/>
          <a:p>
            <a:r>
              <a:rPr lang="en-US" sz="3200" b="1" dirty="0">
                <a:solidFill>
                  <a:srgbClr val="FF0000"/>
                </a:solidFill>
              </a:rPr>
              <a:t>June 2019 Review:</a:t>
            </a:r>
          </a:p>
        </p:txBody>
      </p:sp>
      <p:sp>
        <p:nvSpPr>
          <p:cNvPr id="3" name="Rectangle 2">
            <a:extLst>
              <a:ext uri="{FF2B5EF4-FFF2-40B4-BE49-F238E27FC236}">
                <a16:creationId xmlns:a16="http://schemas.microsoft.com/office/drawing/2014/main" id="{CCD34E54-6C58-4F62-A1EE-646B7B349BD8}"/>
              </a:ext>
            </a:extLst>
          </p:cNvPr>
          <p:cNvSpPr/>
          <p:nvPr/>
        </p:nvSpPr>
        <p:spPr>
          <a:xfrm>
            <a:off x="713622" y="2002762"/>
            <a:ext cx="6870025" cy="1015663"/>
          </a:xfrm>
          <a:prstGeom prst="rect">
            <a:avLst/>
          </a:prstGeom>
        </p:spPr>
        <p:txBody>
          <a:bodyPr wrap="square">
            <a:spAutoFit/>
          </a:bodyPr>
          <a:lstStyle/>
          <a:p>
            <a:pPr marL="285750" indent="-285750">
              <a:buFont typeface="Arial" panose="020B0604020202020204" pitchFamily="34" charset="0"/>
              <a:buChar char="•"/>
            </a:pPr>
            <a:r>
              <a:rPr lang="en-US" sz="2000" dirty="0"/>
              <a:t>Safety Topic – Road Rage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 open safety concerns or suggestions</a:t>
            </a:r>
          </a:p>
        </p:txBody>
      </p:sp>
    </p:spTree>
    <p:extLst>
      <p:ext uri="{BB962C8B-B14F-4D97-AF65-F5344CB8AC3E}">
        <p14:creationId xmlns:p14="http://schemas.microsoft.com/office/powerpoint/2010/main" val="2787456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09" y="204353"/>
            <a:ext cx="11627046" cy="6508173"/>
          </a:xfrm>
        </p:spPr>
        <p:txBody>
          <a:bodyPr>
            <a:noAutofit/>
          </a:bodyPr>
          <a:lstStyle/>
          <a:p>
            <a:r>
              <a:rPr lang="en-US" sz="2000" b="1" dirty="0">
                <a:solidFill>
                  <a:schemeClr val="tx1"/>
                </a:solidFill>
              </a:rPr>
              <a:t>Date Range: Jan. 01, 2019 – August 20, 2019</a:t>
            </a:r>
            <a:br>
              <a:rPr lang="en-US" sz="2000" dirty="0">
                <a:solidFill>
                  <a:schemeClr val="tx1"/>
                </a:solidFill>
              </a:rPr>
            </a:br>
            <a:br>
              <a:rPr lang="en-US" sz="2000" dirty="0">
                <a:solidFill>
                  <a:schemeClr val="tx1"/>
                </a:solidFill>
              </a:rPr>
            </a:br>
            <a:r>
              <a:rPr lang="en-US" sz="2000" b="1" dirty="0">
                <a:solidFill>
                  <a:srgbClr val="FFC000"/>
                </a:solidFill>
              </a:rPr>
              <a:t>Company Total Incidents: </a:t>
            </a:r>
            <a:r>
              <a:rPr lang="en-US" sz="2000" b="1" dirty="0">
                <a:solidFill>
                  <a:schemeClr val="tx1"/>
                </a:solidFill>
              </a:rPr>
              <a:t> 119			</a:t>
            </a:r>
            <a:br>
              <a:rPr lang="en-US" sz="2000" b="1" dirty="0">
                <a:solidFill>
                  <a:schemeClr val="tx1"/>
                </a:solidFill>
              </a:rPr>
            </a:br>
            <a:br>
              <a:rPr lang="en-US" sz="2000" dirty="0">
                <a:solidFill>
                  <a:schemeClr val="tx1"/>
                </a:solidFill>
              </a:rPr>
            </a:br>
            <a:br>
              <a:rPr lang="en-US" sz="2000" dirty="0">
                <a:solidFill>
                  <a:schemeClr val="tx1"/>
                </a:solidFill>
              </a:rPr>
            </a:br>
            <a:r>
              <a:rPr lang="en-US" sz="2000" b="1" dirty="0">
                <a:solidFill>
                  <a:srgbClr val="FFC000"/>
                </a:solidFill>
              </a:rPr>
              <a:t>FuelMart &amp; Subway Total Incidents: </a:t>
            </a:r>
            <a:r>
              <a:rPr lang="en-US" sz="2000" b="1" dirty="0">
                <a:solidFill>
                  <a:schemeClr val="tx1"/>
                </a:solidFill>
              </a:rPr>
              <a:t>61 		</a:t>
            </a:r>
            <a:br>
              <a:rPr lang="en-US" sz="2000" b="1" dirty="0">
                <a:solidFill>
                  <a:schemeClr val="tx1"/>
                </a:solidFill>
              </a:rPr>
            </a:br>
            <a:br>
              <a:rPr lang="en-US" sz="2000" b="1" dirty="0">
                <a:solidFill>
                  <a:schemeClr val="tx1"/>
                </a:solidFill>
              </a:rPr>
            </a:br>
            <a:br>
              <a:rPr lang="en-US" sz="2000" b="1" dirty="0">
                <a:solidFill>
                  <a:schemeClr val="tx1"/>
                </a:solidFill>
              </a:rPr>
            </a:br>
            <a:r>
              <a:rPr lang="en-US" sz="2000" b="1" dirty="0">
                <a:solidFill>
                  <a:srgbClr val="FFC000"/>
                </a:solidFill>
              </a:rPr>
              <a:t>FuelMart &amp; Subway employee injuries Reported:</a:t>
            </a:r>
            <a:r>
              <a:rPr lang="en-US" sz="2000" dirty="0">
                <a:solidFill>
                  <a:srgbClr val="FFC000"/>
                </a:solidFill>
              </a:rPr>
              <a:t> </a:t>
            </a:r>
            <a:r>
              <a:rPr lang="en-US" sz="2000" b="1" dirty="0">
                <a:solidFill>
                  <a:schemeClr val="tx1"/>
                </a:solidFill>
              </a:rPr>
              <a:t>11</a:t>
            </a:r>
            <a:br>
              <a:rPr lang="en-US" sz="2000" b="1" dirty="0">
                <a:solidFill>
                  <a:schemeClr val="tx1"/>
                </a:solidFill>
              </a:rPr>
            </a:br>
            <a:br>
              <a:rPr lang="en-US" sz="2000" b="1" dirty="0">
                <a:solidFill>
                  <a:schemeClr val="tx1"/>
                </a:solidFill>
              </a:rPr>
            </a:br>
            <a:r>
              <a:rPr lang="en-US" sz="2000" b="1" dirty="0">
                <a:solidFill>
                  <a:srgbClr val="FFC000"/>
                </a:solidFill>
              </a:rPr>
              <a:t>FuelMart Property Damage and/or Vehicle Incidents:</a:t>
            </a:r>
            <a:r>
              <a:rPr lang="en-US" sz="2000" b="1" dirty="0">
                <a:solidFill>
                  <a:srgbClr val="FFFF00"/>
                </a:solidFill>
              </a:rPr>
              <a:t> </a:t>
            </a:r>
            <a:r>
              <a:rPr lang="en-US" sz="2000" b="1" dirty="0">
                <a:solidFill>
                  <a:schemeClr val="tx1"/>
                </a:solidFill>
              </a:rPr>
              <a:t>19</a:t>
            </a:r>
            <a:br>
              <a:rPr lang="en-US" sz="2000" b="1" dirty="0">
                <a:solidFill>
                  <a:schemeClr val="tx1"/>
                </a:solidFill>
              </a:rPr>
            </a:br>
            <a:br>
              <a:rPr lang="en-US" sz="2000" b="1" dirty="0">
                <a:solidFill>
                  <a:schemeClr val="tx1"/>
                </a:solidFill>
              </a:rPr>
            </a:br>
            <a:r>
              <a:rPr lang="en-US" sz="2000" b="1" dirty="0">
                <a:solidFill>
                  <a:srgbClr val="FFC000"/>
                </a:solidFill>
              </a:rPr>
              <a:t>FuelMart Customer Spills: </a:t>
            </a:r>
            <a:r>
              <a:rPr lang="en-US" sz="2000" b="1" dirty="0">
                <a:solidFill>
                  <a:schemeClr val="tx1"/>
                </a:solidFill>
              </a:rPr>
              <a:t>10</a:t>
            </a:r>
            <a:br>
              <a:rPr lang="en-US" sz="2000" dirty="0">
                <a:solidFill>
                  <a:schemeClr val="tx1"/>
                </a:solidFill>
              </a:rPr>
            </a:br>
            <a:r>
              <a:rPr lang="en-US" sz="2000" dirty="0">
                <a:solidFill>
                  <a:schemeClr val="tx1"/>
                </a:solidFill>
              </a:rPr>
              <a:t>	(7 at fuel pumps)</a:t>
            </a:r>
            <a:br>
              <a:rPr lang="en-US" sz="2000" dirty="0">
                <a:solidFill>
                  <a:schemeClr val="tx1"/>
                </a:solidFill>
              </a:rPr>
            </a:br>
            <a:br>
              <a:rPr lang="en-US" sz="2000" dirty="0">
                <a:solidFill>
                  <a:schemeClr val="tx1"/>
                </a:solidFill>
              </a:rPr>
            </a:br>
            <a:r>
              <a:rPr lang="en-US" sz="2000" b="1" dirty="0">
                <a:solidFill>
                  <a:srgbClr val="FFC000"/>
                </a:solidFill>
              </a:rPr>
              <a:t>FuelMart &amp; Subway Customer injuries reported: </a:t>
            </a:r>
            <a:r>
              <a:rPr lang="en-US" sz="2000" b="1" dirty="0">
                <a:solidFill>
                  <a:schemeClr val="tx1"/>
                </a:solidFill>
              </a:rPr>
              <a:t>17</a:t>
            </a:r>
            <a:br>
              <a:rPr lang="en-US" sz="2000" b="1" dirty="0">
                <a:solidFill>
                  <a:schemeClr val="tx1"/>
                </a:solidFill>
              </a:rPr>
            </a:br>
            <a:br>
              <a:rPr lang="en-US" sz="2000" b="1" dirty="0">
                <a:solidFill>
                  <a:schemeClr val="tx1"/>
                </a:solidFill>
              </a:rPr>
            </a:br>
            <a:r>
              <a:rPr lang="en-US" sz="2000" b="1" dirty="0">
                <a:solidFill>
                  <a:srgbClr val="FFC000"/>
                </a:solidFill>
              </a:rPr>
              <a:t>Other Incidents:</a:t>
            </a:r>
            <a:r>
              <a:rPr lang="en-US" sz="2000" b="1" dirty="0">
                <a:solidFill>
                  <a:srgbClr val="FF0000"/>
                </a:solidFill>
              </a:rPr>
              <a:t> </a:t>
            </a:r>
            <a:r>
              <a:rPr lang="en-US" sz="2000" b="1" dirty="0">
                <a:solidFill>
                  <a:schemeClr val="tx1"/>
                </a:solidFill>
              </a:rPr>
              <a:t>4</a:t>
            </a:r>
          </a:p>
        </p:txBody>
      </p:sp>
    </p:spTree>
    <p:extLst>
      <p:ext uri="{BB962C8B-B14F-4D97-AF65-F5344CB8AC3E}">
        <p14:creationId xmlns:p14="http://schemas.microsoft.com/office/powerpoint/2010/main" val="3232260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3175" cmpd="sng">
                  <a:solidFill>
                    <a:srgbClr val="FF0000"/>
                  </a:solidFill>
                </a:ln>
                <a:solidFill>
                  <a:srgbClr val="FF0000"/>
                </a:solidFill>
              </a:rPr>
              <a:t>Safety Topic</a:t>
            </a:r>
            <a:br>
              <a:rPr lang="en-US" b="1" dirty="0">
                <a:ln w="3175" cmpd="sng">
                  <a:solidFill>
                    <a:srgbClr val="FF0000"/>
                  </a:solidFill>
                </a:ln>
                <a:solidFill>
                  <a:srgbClr val="FF0000"/>
                </a:solidFill>
              </a:rPr>
            </a:br>
            <a:br>
              <a:rPr lang="en-US" b="1" dirty="0">
                <a:ln w="3175" cmpd="sng">
                  <a:solidFill>
                    <a:srgbClr val="FF0000"/>
                  </a:solidFill>
                </a:ln>
                <a:solidFill>
                  <a:srgbClr val="FF0000"/>
                </a:solidFill>
              </a:rPr>
            </a:br>
            <a:r>
              <a:rPr lang="en-US" b="1" dirty="0">
                <a:ln w="3175" cmpd="sng">
                  <a:solidFill>
                    <a:srgbClr val="FF0000"/>
                  </a:solidFill>
                </a:ln>
                <a:solidFill>
                  <a:srgbClr val="00CC00"/>
                </a:solidFill>
              </a:rPr>
              <a:t>School Zone safety</a:t>
            </a:r>
            <a:endParaRPr lang="en-US" sz="2400" i="1" dirty="0">
              <a:solidFill>
                <a:srgbClr val="00CC00"/>
              </a:solidFill>
            </a:endParaRP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38" y="2921859"/>
            <a:ext cx="3932657" cy="224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804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11334770"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b="1" dirty="0">
              <a:solidFill>
                <a:srgbClr val="FF0000"/>
              </a:solidFill>
            </a:endParaRPr>
          </a:p>
        </p:txBody>
      </p:sp>
      <p:sp>
        <p:nvSpPr>
          <p:cNvPr id="5" name="Content Placeholder 2"/>
          <p:cNvSpPr>
            <a:spLocks noGrp="1"/>
          </p:cNvSpPr>
          <p:nvPr>
            <p:ph idx="1"/>
          </p:nvPr>
        </p:nvSpPr>
        <p:spPr>
          <a:xfrm>
            <a:off x="220589" y="2039730"/>
            <a:ext cx="11579001" cy="1712110"/>
          </a:xfrm>
        </p:spPr>
        <p:txBody>
          <a:bodyPr>
            <a:noAutofit/>
          </a:bodyPr>
          <a:lstStyle/>
          <a:p>
            <a:pPr marL="0" indent="0">
              <a:buNone/>
            </a:pPr>
            <a:r>
              <a:rPr lang="en-US" sz="2000" dirty="0">
                <a:effectLst/>
              </a:rPr>
              <a:t>School days bring congestion: School buses are picking up their passengers, kids on bikes are hurrying to get to school before the bell rings, hurried parents are trying to drop their kids off before work. It's never more important for drivers to slow down and pay attention than when kids are present – especially before and after school.</a:t>
            </a:r>
          </a:p>
          <a:p>
            <a:pPr marL="0" indent="0">
              <a:buNone/>
            </a:pPr>
            <a:r>
              <a:rPr lang="en-US" sz="2000" dirty="0">
                <a:solidFill>
                  <a:srgbClr val="FFFF00"/>
                </a:solidFill>
              </a:rPr>
              <a:t>Back to school also means enforcement of school zone speed limits!</a:t>
            </a:r>
          </a:p>
        </p:txBody>
      </p:sp>
      <p:sp>
        <p:nvSpPr>
          <p:cNvPr id="2" name="Rectangle 1"/>
          <p:cNvSpPr/>
          <p:nvPr/>
        </p:nvSpPr>
        <p:spPr>
          <a:xfrm>
            <a:off x="2265088" y="830759"/>
            <a:ext cx="7903126" cy="461665"/>
          </a:xfrm>
          <a:prstGeom prst="rect">
            <a:avLst/>
          </a:prstGeom>
        </p:spPr>
        <p:txBody>
          <a:bodyPr wrap="none">
            <a:spAutoFit/>
          </a:bodyPr>
          <a:lstStyle/>
          <a:p>
            <a:pPr algn="ctr"/>
            <a:r>
              <a:rPr lang="en-US" sz="2400" b="1" dirty="0">
                <a:solidFill>
                  <a:srgbClr val="00CC00"/>
                </a:solidFill>
              </a:rPr>
              <a:t>Slow Down: Back to School Means Sharing the Road</a:t>
            </a:r>
            <a:endParaRPr lang="en-US" sz="2400" dirty="0">
              <a:solidFill>
                <a:srgbClr val="00CC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292" y="3920889"/>
            <a:ext cx="2432717" cy="2559951"/>
          </a:xfrm>
          <a:prstGeom prst="rect">
            <a:avLst/>
          </a:prstGeom>
        </p:spPr>
      </p:pic>
    </p:spTree>
    <p:extLst>
      <p:ext uri="{BB962C8B-B14F-4D97-AF65-F5344CB8AC3E}">
        <p14:creationId xmlns:p14="http://schemas.microsoft.com/office/powerpoint/2010/main" val="1521190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11334770"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b="1" dirty="0">
              <a:solidFill>
                <a:srgbClr val="FF0000"/>
              </a:solidFill>
            </a:endParaRPr>
          </a:p>
        </p:txBody>
      </p:sp>
      <p:sp>
        <p:nvSpPr>
          <p:cNvPr id="5" name="Content Placeholder 2"/>
          <p:cNvSpPr>
            <a:spLocks noGrp="1"/>
          </p:cNvSpPr>
          <p:nvPr>
            <p:ph idx="1"/>
          </p:nvPr>
        </p:nvSpPr>
        <p:spPr>
          <a:xfrm>
            <a:off x="220589" y="2039730"/>
            <a:ext cx="11579001" cy="1712110"/>
          </a:xfrm>
        </p:spPr>
        <p:txBody>
          <a:bodyPr>
            <a:normAutofit fontScale="25000" lnSpcReduction="20000"/>
          </a:bodyPr>
          <a:lstStyle/>
          <a:p>
            <a:r>
              <a:rPr lang="en-US" sz="6400" dirty="0">
                <a:effectLst/>
              </a:rPr>
              <a:t>According to research by the National Safety Council, most of the children who lose their lives in bus-related incidents are 4 to 7 years old, and they're walking. They are hit by the bus, or by a motorist illegally passing a stopped bus. A few precautions go a long way toward keeping children safe: </a:t>
            </a:r>
          </a:p>
          <a:p>
            <a:r>
              <a:rPr lang="en-US" sz="6400" dirty="0">
                <a:effectLst/>
              </a:rPr>
              <a:t>Don't block the crosswalk when stopped at a red light or waiting to make a turn, forcing pedestrians to go around you; this could put them in the path of moving traffic</a:t>
            </a:r>
          </a:p>
          <a:p>
            <a:r>
              <a:rPr lang="en-US" sz="6400" dirty="0">
                <a:effectLst/>
              </a:rPr>
              <a:t>In a school zone when flashers are blinking, stop and yield to pedestrians crossing the crosswalk or intersection</a:t>
            </a:r>
          </a:p>
          <a:p>
            <a:r>
              <a:rPr lang="en-US" sz="6400" dirty="0">
                <a:effectLst/>
              </a:rPr>
              <a:t>Always stop for a school patrol officer or crossing guard holding up a stop sign</a:t>
            </a:r>
          </a:p>
          <a:p>
            <a:r>
              <a:rPr lang="en-US" sz="6400" dirty="0">
                <a:effectLst/>
              </a:rPr>
              <a:t>Take extra care to look out for children in school zones, near playgrounds and parks, and in all residential areas</a:t>
            </a:r>
          </a:p>
          <a:p>
            <a:r>
              <a:rPr lang="en-US" sz="6400" dirty="0">
                <a:effectLst/>
              </a:rPr>
              <a:t>Don't honk or rev your engine to scare a pedestrian, even if you have the right of way</a:t>
            </a:r>
          </a:p>
          <a:p>
            <a:r>
              <a:rPr lang="en-US" sz="6400" dirty="0">
                <a:effectLst/>
              </a:rPr>
              <a:t>Never pass a vehicle stopped for pedestrians</a:t>
            </a:r>
          </a:p>
          <a:p>
            <a:r>
              <a:rPr lang="en-US" sz="6400" dirty="0">
                <a:effectLst/>
              </a:rPr>
              <a:t>Always use extreme caution to avoid striking pedestrians wherever they may be, no matter who has the right of way</a:t>
            </a:r>
          </a:p>
          <a:p>
            <a:pPr marL="0" indent="0">
              <a:buNone/>
            </a:pPr>
            <a:endParaRPr lang="en-US" sz="2000" dirty="0">
              <a:solidFill>
                <a:srgbClr val="FFFF00"/>
              </a:solidFill>
            </a:endParaRPr>
          </a:p>
        </p:txBody>
      </p:sp>
      <p:sp>
        <p:nvSpPr>
          <p:cNvPr id="4" name="Rectangle 3"/>
          <p:cNvSpPr/>
          <p:nvPr/>
        </p:nvSpPr>
        <p:spPr>
          <a:xfrm>
            <a:off x="2787500" y="491178"/>
            <a:ext cx="6232796" cy="461665"/>
          </a:xfrm>
          <a:prstGeom prst="rect">
            <a:avLst/>
          </a:prstGeom>
        </p:spPr>
        <p:txBody>
          <a:bodyPr wrap="none">
            <a:spAutoFit/>
          </a:bodyPr>
          <a:lstStyle/>
          <a:p>
            <a:pPr algn="ctr"/>
            <a:r>
              <a:rPr lang="en-US" sz="2400" b="1" dirty="0">
                <a:solidFill>
                  <a:srgbClr val="00CC00"/>
                </a:solidFill>
              </a:rPr>
              <a:t>Sharing the Road with Young Pedestrians</a:t>
            </a:r>
            <a:endParaRPr lang="en-US" sz="2400" dirty="0">
              <a:solidFill>
                <a:srgbClr val="00CC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536" y="4597085"/>
            <a:ext cx="2900723" cy="2045010"/>
          </a:xfrm>
          <a:prstGeom prst="rect">
            <a:avLst/>
          </a:prstGeom>
        </p:spPr>
      </p:pic>
    </p:spTree>
    <p:extLst>
      <p:ext uri="{BB962C8B-B14F-4D97-AF65-F5344CB8AC3E}">
        <p14:creationId xmlns:p14="http://schemas.microsoft.com/office/powerpoint/2010/main" val="2931441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11334770"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b="1" dirty="0">
              <a:solidFill>
                <a:srgbClr val="FF0000"/>
              </a:solidFill>
            </a:endParaRPr>
          </a:p>
        </p:txBody>
      </p:sp>
      <p:sp>
        <p:nvSpPr>
          <p:cNvPr id="5" name="Content Placeholder 2"/>
          <p:cNvSpPr>
            <a:spLocks noGrp="1"/>
          </p:cNvSpPr>
          <p:nvPr>
            <p:ph idx="1"/>
          </p:nvPr>
        </p:nvSpPr>
        <p:spPr>
          <a:xfrm>
            <a:off x="220589" y="2039730"/>
            <a:ext cx="11579001" cy="1712110"/>
          </a:xfrm>
        </p:spPr>
        <p:txBody>
          <a:bodyPr>
            <a:normAutofit fontScale="25000" lnSpcReduction="20000"/>
          </a:bodyPr>
          <a:lstStyle/>
          <a:p>
            <a:r>
              <a:rPr lang="en-US" sz="8000" dirty="0">
                <a:effectLst/>
              </a:rPr>
              <a:t>If you're driving behind a bus, allow a greater following distance than if you were driving behind a car. It will give you more time to stop once the yellow lights start flashing. It is illegal in all 50 states to pass a school bus that is stopped to load or unload children. </a:t>
            </a:r>
          </a:p>
          <a:p>
            <a:r>
              <a:rPr lang="en-US" sz="8000" dirty="0">
                <a:effectLst/>
              </a:rPr>
              <a:t>Never pass a bus from behind – or from either direction if you're on an undivided road – if it is stopped to load or unload children</a:t>
            </a:r>
          </a:p>
          <a:p>
            <a:r>
              <a:rPr lang="en-US" sz="8000" dirty="0">
                <a:effectLst/>
              </a:rPr>
              <a:t>If the yellow or red lights are flashing and the stop arm is extended, traffic must stop</a:t>
            </a:r>
          </a:p>
          <a:p>
            <a:r>
              <a:rPr lang="en-US" sz="8000" dirty="0">
                <a:effectLst/>
              </a:rPr>
              <a:t>The area 10 feet around a school bus is the most dangerous for children; stop far enough back to allow them space to safely enter and exit the bus</a:t>
            </a:r>
          </a:p>
          <a:p>
            <a:r>
              <a:rPr lang="en-US" sz="8000" dirty="0">
                <a:effectLst/>
              </a:rPr>
              <a:t>Be alert; children often are unpredictable, and they tend to ignore hazards and take risks</a:t>
            </a:r>
          </a:p>
          <a:p>
            <a:pPr marL="0" indent="0">
              <a:buNone/>
            </a:pPr>
            <a:endParaRPr lang="en-US" sz="2000" dirty="0">
              <a:solidFill>
                <a:srgbClr val="FFFF00"/>
              </a:solidFill>
            </a:endParaRPr>
          </a:p>
        </p:txBody>
      </p:sp>
      <p:sp>
        <p:nvSpPr>
          <p:cNvPr id="4" name="Rectangle 3"/>
          <p:cNvSpPr/>
          <p:nvPr/>
        </p:nvSpPr>
        <p:spPr>
          <a:xfrm>
            <a:off x="3073552" y="495022"/>
            <a:ext cx="5553123" cy="461665"/>
          </a:xfrm>
          <a:prstGeom prst="rect">
            <a:avLst/>
          </a:prstGeom>
        </p:spPr>
        <p:txBody>
          <a:bodyPr wrap="none">
            <a:spAutoFit/>
          </a:bodyPr>
          <a:lstStyle/>
          <a:p>
            <a:pPr algn="ctr"/>
            <a:r>
              <a:rPr lang="en-US" sz="2400" b="1" dirty="0">
                <a:solidFill>
                  <a:srgbClr val="00CC00"/>
                </a:solidFill>
              </a:rPr>
              <a:t>Sharing the Road with School Busses</a:t>
            </a:r>
            <a:endParaRPr lang="en-US" sz="2400" dirty="0">
              <a:solidFill>
                <a:srgbClr val="00CC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4760" y="4386443"/>
            <a:ext cx="1198710" cy="2338946"/>
          </a:xfrm>
          <a:prstGeom prst="rect">
            <a:avLst/>
          </a:prstGeom>
        </p:spPr>
      </p:pic>
    </p:spTree>
    <p:extLst>
      <p:ext uri="{BB962C8B-B14F-4D97-AF65-F5344CB8AC3E}">
        <p14:creationId xmlns:p14="http://schemas.microsoft.com/office/powerpoint/2010/main" val="371112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589" y="83355"/>
            <a:ext cx="8686800" cy="1359551"/>
          </a:xfrm>
        </p:spPr>
        <p:txBody>
          <a:bodyPr>
            <a:normAutofit/>
          </a:bodyPr>
          <a:lstStyle/>
          <a:p>
            <a:pPr algn="ctr"/>
            <a:r>
              <a:rPr lang="en-US" b="1" dirty="0">
                <a:ln w="3175" cmpd="sng">
                  <a:solidFill>
                    <a:srgbClr val="FF0000"/>
                  </a:solidFill>
                </a:ln>
                <a:solidFill>
                  <a:srgbClr val="FF0000"/>
                </a:solidFill>
              </a:rPr>
              <a:t>Open Floor</a:t>
            </a:r>
            <a:br>
              <a:rPr lang="en-US" b="1" dirty="0">
                <a:ln w="3175" cmpd="sng">
                  <a:solidFill>
                    <a:srgbClr val="FF0000"/>
                  </a:solidFill>
                </a:ln>
                <a:solidFill>
                  <a:srgbClr val="FF0000"/>
                </a:solidFill>
              </a:rPr>
            </a:br>
            <a:r>
              <a:rPr lang="en-US" b="1" dirty="0">
                <a:ln w="3175" cmpd="sng">
                  <a:solidFill>
                    <a:srgbClr val="FF0000"/>
                  </a:solidFill>
                </a:ln>
                <a:solidFill>
                  <a:srgbClr val="FF0000"/>
                </a:solidFill>
              </a:rPr>
              <a:t>Safety Questions / Concerns</a:t>
            </a:r>
          </a:p>
        </p:txBody>
      </p:sp>
      <p:sp>
        <p:nvSpPr>
          <p:cNvPr id="7" name="Text Placeholder 2"/>
          <p:cNvSpPr txBox="1">
            <a:spLocks/>
          </p:cNvSpPr>
          <p:nvPr/>
        </p:nvSpPr>
        <p:spPr>
          <a:xfrm>
            <a:off x="1160319" y="3028562"/>
            <a:ext cx="9253248" cy="86040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endParaRPr lang="en-US" dirty="0"/>
          </a:p>
        </p:txBody>
      </p:sp>
      <p:sp>
        <p:nvSpPr>
          <p:cNvPr id="4" name="Text Placeholder 2">
            <a:extLst>
              <a:ext uri="{FF2B5EF4-FFF2-40B4-BE49-F238E27FC236}">
                <a16:creationId xmlns:a16="http://schemas.microsoft.com/office/drawing/2014/main" id="{1EAED07D-8692-4A4D-AE90-BFF36AD94136}"/>
              </a:ext>
            </a:extLst>
          </p:cNvPr>
          <p:cNvSpPr>
            <a:spLocks noGrp="1"/>
          </p:cNvSpPr>
          <p:nvPr/>
        </p:nvSpPr>
        <p:spPr>
          <a:xfrm>
            <a:off x="763217" y="6075361"/>
            <a:ext cx="9776332" cy="860400"/>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Next Safety Committee Meeting is Wednesday,  Sept. 18, 2019 at 2:00 PM Eastern</a:t>
            </a:r>
          </a:p>
          <a:p>
            <a:endParaRPr lang="en-US" dirty="0"/>
          </a:p>
        </p:txBody>
      </p:sp>
      <p:pic>
        <p:nvPicPr>
          <p:cNvPr id="5" name="Picture 4" descr="A car parked in front of a house&#10;&#10;Description automatically generated">
            <a:extLst>
              <a:ext uri="{FF2B5EF4-FFF2-40B4-BE49-F238E27FC236}">
                <a16:creationId xmlns:a16="http://schemas.microsoft.com/office/drawing/2014/main" id="{1AF86B3C-B4E7-424F-ACE0-D7BF167E0721}"/>
              </a:ext>
            </a:extLst>
          </p:cNvPr>
          <p:cNvPicPr>
            <a:picLocks noChangeAspect="1"/>
          </p:cNvPicPr>
          <p:nvPr/>
        </p:nvPicPr>
        <p:blipFill>
          <a:blip r:embed="rId2"/>
          <a:stretch>
            <a:fillRect/>
          </a:stretch>
        </p:blipFill>
        <p:spPr>
          <a:xfrm>
            <a:off x="2326889" y="1656188"/>
            <a:ext cx="7152865" cy="4267334"/>
          </a:xfrm>
          <a:prstGeom prst="rect">
            <a:avLst/>
          </a:prstGeom>
        </p:spPr>
      </p:pic>
    </p:spTree>
    <p:extLst>
      <p:ext uri="{BB962C8B-B14F-4D97-AF65-F5344CB8AC3E}">
        <p14:creationId xmlns:p14="http://schemas.microsoft.com/office/powerpoint/2010/main" val="437466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3175" cmpd="sng">
                  <a:solidFill>
                    <a:srgbClr val="FF0000"/>
                  </a:solidFill>
                </a:ln>
                <a:solidFill>
                  <a:srgbClr val="FF0000"/>
                </a:solidFill>
              </a:rPr>
              <a:t>Incidents and Injuries</a:t>
            </a:r>
            <a:br>
              <a:rPr lang="en-US" b="1" dirty="0">
                <a:ln w="3175" cmpd="sng">
                  <a:solidFill>
                    <a:srgbClr val="FF0000"/>
                  </a:solidFill>
                </a:ln>
                <a:solidFill>
                  <a:srgbClr val="FF0000"/>
                </a:solidFill>
              </a:rPr>
            </a:br>
            <a:r>
              <a:rPr lang="en-US" sz="2400" b="1" dirty="0">
                <a:ln w="3175" cmpd="sng">
                  <a:solidFill>
                    <a:srgbClr val="FF0000"/>
                  </a:solidFill>
                </a:ln>
                <a:solidFill>
                  <a:srgbClr val="FFFF00"/>
                </a:solidFill>
              </a:rPr>
              <a:t>From 07/16/2019 to 08/20/2019</a:t>
            </a:r>
            <a:endParaRPr lang="en-US" sz="2400" dirty="0">
              <a:solidFill>
                <a:schemeClr val="tx1"/>
              </a:solidFill>
            </a:endParaRPr>
          </a:p>
        </p:txBody>
      </p:sp>
    </p:spTree>
    <p:extLst>
      <p:ext uri="{BB962C8B-B14F-4D97-AF65-F5344CB8AC3E}">
        <p14:creationId xmlns:p14="http://schemas.microsoft.com/office/powerpoint/2010/main" val="4090404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3409" y="154383"/>
            <a:ext cx="8614063"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Employee Injuries:</a:t>
            </a:r>
          </a:p>
          <a:p>
            <a:endParaRPr lang="en-US" b="1" dirty="0">
              <a:solidFill>
                <a:srgbClr val="FF0000"/>
              </a:solidFill>
            </a:endParaRPr>
          </a:p>
        </p:txBody>
      </p:sp>
      <p:sp>
        <p:nvSpPr>
          <p:cNvPr id="5" name="Content Placeholder 2"/>
          <p:cNvSpPr>
            <a:spLocks noGrp="1"/>
          </p:cNvSpPr>
          <p:nvPr>
            <p:ph idx="1"/>
          </p:nvPr>
        </p:nvSpPr>
        <p:spPr>
          <a:xfrm>
            <a:off x="373409" y="1468073"/>
            <a:ext cx="11423033" cy="4907560"/>
          </a:xfrm>
        </p:spPr>
        <p:txBody>
          <a:bodyPr>
            <a:normAutofit/>
          </a:bodyPr>
          <a:lstStyle/>
          <a:p>
            <a:pPr marL="0" indent="0">
              <a:buNone/>
            </a:pPr>
            <a:r>
              <a:rPr lang="en-US" sz="2000" dirty="0">
                <a:effectLst/>
              </a:rPr>
              <a:t>Previous Injury - 06/24/2019 – Subway employee putting bread on a rack and burnt arm on pan.</a:t>
            </a:r>
          </a:p>
          <a:p>
            <a:pPr marL="0" indent="0">
              <a:buNone/>
            </a:pPr>
            <a:r>
              <a:rPr lang="en-US" sz="2000" dirty="0">
                <a:effectLst/>
              </a:rPr>
              <a:t>	</a:t>
            </a:r>
            <a:r>
              <a:rPr lang="en-US" sz="2000" b="1" dirty="0">
                <a:effectLst/>
              </a:rPr>
              <a:t>Note:</a:t>
            </a:r>
            <a:r>
              <a:rPr lang="en-US" sz="2000" dirty="0">
                <a:effectLst/>
              </a:rPr>
              <a:t> This is the third burn injury in 2019 from Subway bread pans.</a:t>
            </a:r>
          </a:p>
          <a:p>
            <a:pPr marL="0" indent="0">
              <a:buNone/>
            </a:pPr>
            <a:endParaRPr lang="en-US" sz="2000" dirty="0">
              <a:effectLst/>
            </a:endParaRPr>
          </a:p>
          <a:p>
            <a:pPr marL="0" indent="0">
              <a:buNone/>
            </a:pPr>
            <a:endParaRPr lang="en-US" sz="2000" dirty="0">
              <a:effectLst/>
            </a:endParaRPr>
          </a:p>
          <a:p>
            <a:pPr marL="0" indent="0">
              <a:buNone/>
            </a:pPr>
            <a:r>
              <a:rPr lang="en-US" sz="2000" b="1" dirty="0">
                <a:effectLst/>
              </a:rPr>
              <a:t>Reminder:</a:t>
            </a:r>
            <a:r>
              <a:rPr lang="en-US" sz="2000" dirty="0">
                <a:effectLst/>
              </a:rPr>
              <a:t> Do not hesitate to contact the Safety Director, Phillip L. or Payroll, Pat C. to ensure an employee personal medical issue while on duty is not considered an employee work-related injury under Federal or your State laws.</a:t>
            </a:r>
          </a:p>
        </p:txBody>
      </p:sp>
    </p:spTree>
    <p:extLst>
      <p:ext uri="{BB962C8B-B14F-4D97-AF65-F5344CB8AC3E}">
        <p14:creationId xmlns:p14="http://schemas.microsoft.com/office/powerpoint/2010/main" val="206301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782 Customer Incident:</a:t>
            </a:r>
          </a:p>
          <a:p>
            <a:endParaRPr lang="en-US" b="1" dirty="0">
              <a:solidFill>
                <a:srgbClr val="FF0000"/>
              </a:solidFill>
            </a:endParaRPr>
          </a:p>
        </p:txBody>
      </p:sp>
      <p:sp>
        <p:nvSpPr>
          <p:cNvPr id="5" name="Content Placeholder 2"/>
          <p:cNvSpPr>
            <a:spLocks noGrp="1"/>
          </p:cNvSpPr>
          <p:nvPr>
            <p:ph idx="1"/>
          </p:nvPr>
        </p:nvSpPr>
        <p:spPr>
          <a:xfrm>
            <a:off x="342705" y="1347057"/>
            <a:ext cx="11267658" cy="3347208"/>
          </a:xfrm>
        </p:spPr>
        <p:txBody>
          <a:bodyPr>
            <a:normAutofit/>
          </a:bodyPr>
          <a:lstStyle/>
          <a:p>
            <a:pPr marL="0" indent="0">
              <a:buNone/>
            </a:pPr>
            <a:r>
              <a:rPr lang="en-US" sz="2000" dirty="0">
                <a:effectLst/>
              </a:rPr>
              <a:t>On 07/17/2019 customer indicated she tripped while stepping up on FM store curb to enter the store.</a:t>
            </a:r>
            <a:endParaRPr lang="en-US" sz="2000" dirty="0">
              <a:solidFill>
                <a:srgbClr val="FFFF00"/>
              </a:solidFill>
            </a:endParaRPr>
          </a:p>
        </p:txBody>
      </p:sp>
    </p:spTree>
    <p:extLst>
      <p:ext uri="{BB962C8B-B14F-4D97-AF65-F5344CB8AC3E}">
        <p14:creationId xmlns:p14="http://schemas.microsoft.com/office/powerpoint/2010/main" val="3844183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Diesel Spill:</a:t>
            </a:r>
          </a:p>
          <a:p>
            <a:endParaRPr lang="en-US" b="1" dirty="0">
              <a:solidFill>
                <a:srgbClr val="FF0000"/>
              </a:solidFill>
            </a:endParaRPr>
          </a:p>
        </p:txBody>
      </p:sp>
      <p:sp>
        <p:nvSpPr>
          <p:cNvPr id="5" name="Content Placeholder 2"/>
          <p:cNvSpPr>
            <a:spLocks noGrp="1"/>
          </p:cNvSpPr>
          <p:nvPr>
            <p:ph idx="1"/>
          </p:nvPr>
        </p:nvSpPr>
        <p:spPr>
          <a:xfrm>
            <a:off x="342705" y="979332"/>
            <a:ext cx="11506590" cy="4947015"/>
          </a:xfrm>
        </p:spPr>
        <p:txBody>
          <a:bodyPr>
            <a:normAutofit/>
          </a:bodyPr>
          <a:lstStyle/>
          <a:p>
            <a:pPr marL="0" indent="0">
              <a:buNone/>
            </a:pPr>
            <a:r>
              <a:rPr lang="en-US" sz="2000" dirty="0">
                <a:effectLst/>
              </a:rPr>
              <a:t>On 07/17/2019 </a:t>
            </a:r>
            <a:r>
              <a:rPr lang="en-US" dirty="0">
                <a:effectLst/>
              </a:rPr>
              <a:t>a regular semi customer put pump nozzle 23 (premium diesel) on the ground without realizing the trigger was pushed in and locked.  The driver went to the satellite side of pump 23 and started pumping fuel without realizing pump 23 nozzle was spraying diesel on the ground.  $73.00 of diesel was pumped onto the ground and into the semi saddle tank before the pumps were shut down.  Two bays were impacted along with the oil water separator drains at the diesel island.  No environmental impact.  Non-EPA reportable spill.  FM indicated they needed assistance in the cleanup, so </a:t>
            </a:r>
            <a:r>
              <a:rPr lang="en-US" dirty="0" err="1">
                <a:effectLst/>
              </a:rPr>
              <a:t>Phllip</a:t>
            </a:r>
            <a:r>
              <a:rPr lang="en-US" dirty="0">
                <a:effectLst/>
              </a:rPr>
              <a:t> L. drove up to provide assistance and to provide FM with replacement cleanup supplies.  FM employees were a great help with the initial containment. There was very little impact to the oil dry due to the amount put down so we will be able to reuse all of the oil dry.  Some of the oil dry came back with me and will be re-used at the Wooster garage.  </a:t>
            </a:r>
          </a:p>
          <a:p>
            <a:pPr marL="0" indent="0">
              <a:buNone/>
            </a:pPr>
            <a:endParaRPr lang="en-US" sz="2000" dirty="0">
              <a:solidFill>
                <a:srgbClr val="FFFF00"/>
              </a:solidFill>
            </a:endParaRPr>
          </a:p>
        </p:txBody>
      </p:sp>
    </p:spTree>
    <p:extLst>
      <p:ext uri="{BB962C8B-B14F-4D97-AF65-F5344CB8AC3E}">
        <p14:creationId xmlns:p14="http://schemas.microsoft.com/office/powerpoint/2010/main" val="3156605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Diesel Spill:</a:t>
            </a:r>
          </a:p>
          <a:p>
            <a:endParaRPr lang="en-US" b="1" dirty="0">
              <a:solidFill>
                <a:srgbClr val="FF0000"/>
              </a:solidFill>
            </a:endParaRPr>
          </a:p>
        </p:txBody>
      </p:sp>
      <p:pic>
        <p:nvPicPr>
          <p:cNvPr id="4" name="Picture 3" descr="A sign on the side of a road&#10;&#10;Description automatically generated">
            <a:extLst>
              <a:ext uri="{FF2B5EF4-FFF2-40B4-BE49-F238E27FC236}">
                <a16:creationId xmlns:a16="http://schemas.microsoft.com/office/drawing/2014/main" id="{D1551340-B77F-47B1-8B82-104AEF9BA88E}"/>
              </a:ext>
            </a:extLst>
          </p:cNvPr>
          <p:cNvPicPr>
            <a:picLocks noChangeAspect="1"/>
          </p:cNvPicPr>
          <p:nvPr/>
        </p:nvPicPr>
        <p:blipFill>
          <a:blip r:embed="rId2"/>
          <a:stretch>
            <a:fillRect/>
          </a:stretch>
        </p:blipFill>
        <p:spPr>
          <a:xfrm>
            <a:off x="465826" y="987724"/>
            <a:ext cx="7251940" cy="5438955"/>
          </a:xfrm>
          <a:prstGeom prst="rect">
            <a:avLst/>
          </a:prstGeom>
        </p:spPr>
      </p:pic>
      <p:pic>
        <p:nvPicPr>
          <p:cNvPr id="7" name="Picture 6" descr="A car parked on the side of a road&#10;&#10;Description automatically generated">
            <a:extLst>
              <a:ext uri="{FF2B5EF4-FFF2-40B4-BE49-F238E27FC236}">
                <a16:creationId xmlns:a16="http://schemas.microsoft.com/office/drawing/2014/main" id="{7A15CE4F-B55D-4FB2-8CFD-2B65B05DA0A6}"/>
              </a:ext>
            </a:extLst>
          </p:cNvPr>
          <p:cNvPicPr>
            <a:picLocks noChangeAspect="1"/>
          </p:cNvPicPr>
          <p:nvPr/>
        </p:nvPicPr>
        <p:blipFill>
          <a:blip r:embed="rId3"/>
          <a:stretch>
            <a:fillRect/>
          </a:stretch>
        </p:blipFill>
        <p:spPr>
          <a:xfrm>
            <a:off x="7910421" y="987724"/>
            <a:ext cx="4079217" cy="5438955"/>
          </a:xfrm>
          <a:prstGeom prst="rect">
            <a:avLst/>
          </a:prstGeom>
        </p:spPr>
      </p:pic>
    </p:spTree>
    <p:extLst>
      <p:ext uri="{BB962C8B-B14F-4D97-AF65-F5344CB8AC3E}">
        <p14:creationId xmlns:p14="http://schemas.microsoft.com/office/powerpoint/2010/main" val="3789426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Diesel Spill:</a:t>
            </a:r>
          </a:p>
          <a:p>
            <a:endParaRPr lang="en-US" b="1" dirty="0">
              <a:solidFill>
                <a:srgbClr val="FF0000"/>
              </a:solidFill>
            </a:endParaRPr>
          </a:p>
        </p:txBody>
      </p:sp>
      <p:pic>
        <p:nvPicPr>
          <p:cNvPr id="5" name="Picture 4" descr="A picture containing outdoor, sky, ground, road&#10;&#10;Description automatically generated">
            <a:extLst>
              <a:ext uri="{FF2B5EF4-FFF2-40B4-BE49-F238E27FC236}">
                <a16:creationId xmlns:a16="http://schemas.microsoft.com/office/drawing/2014/main" id="{201CB059-E675-4F86-9609-290E1CD1233E}"/>
              </a:ext>
            </a:extLst>
          </p:cNvPr>
          <p:cNvPicPr>
            <a:picLocks noChangeAspect="1"/>
          </p:cNvPicPr>
          <p:nvPr/>
        </p:nvPicPr>
        <p:blipFill>
          <a:blip r:embed="rId2"/>
          <a:stretch>
            <a:fillRect/>
          </a:stretch>
        </p:blipFill>
        <p:spPr>
          <a:xfrm>
            <a:off x="2323381" y="905534"/>
            <a:ext cx="7545238" cy="5658929"/>
          </a:xfrm>
          <a:prstGeom prst="rect">
            <a:avLst/>
          </a:prstGeom>
        </p:spPr>
      </p:pic>
    </p:spTree>
    <p:extLst>
      <p:ext uri="{BB962C8B-B14F-4D97-AF65-F5344CB8AC3E}">
        <p14:creationId xmlns:p14="http://schemas.microsoft.com/office/powerpoint/2010/main" val="1478045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641 Diesel Spill:</a:t>
            </a:r>
          </a:p>
          <a:p>
            <a:endParaRPr lang="en-US" b="1" dirty="0">
              <a:solidFill>
                <a:srgbClr val="FF0000"/>
              </a:solidFill>
            </a:endParaRPr>
          </a:p>
        </p:txBody>
      </p:sp>
      <p:pic>
        <p:nvPicPr>
          <p:cNvPr id="4" name="Picture 3" descr="A picture containing outdoor, sky, ground, building&#10;&#10;Description automatically generated">
            <a:extLst>
              <a:ext uri="{FF2B5EF4-FFF2-40B4-BE49-F238E27FC236}">
                <a16:creationId xmlns:a16="http://schemas.microsoft.com/office/drawing/2014/main" id="{9BFCC11F-FF21-493E-ACEB-26B3C496CC61}"/>
              </a:ext>
            </a:extLst>
          </p:cNvPr>
          <p:cNvPicPr>
            <a:picLocks noChangeAspect="1"/>
          </p:cNvPicPr>
          <p:nvPr/>
        </p:nvPicPr>
        <p:blipFill>
          <a:blip r:embed="rId2"/>
          <a:stretch>
            <a:fillRect/>
          </a:stretch>
        </p:blipFill>
        <p:spPr>
          <a:xfrm>
            <a:off x="2158893" y="914447"/>
            <a:ext cx="7605956" cy="5704467"/>
          </a:xfrm>
          <a:prstGeom prst="rect">
            <a:avLst/>
          </a:prstGeom>
        </p:spPr>
      </p:pic>
    </p:spTree>
    <p:extLst>
      <p:ext uri="{BB962C8B-B14F-4D97-AF65-F5344CB8AC3E}">
        <p14:creationId xmlns:p14="http://schemas.microsoft.com/office/powerpoint/2010/main" val="32494672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Mesh</Template>
  <TotalTime>6914</TotalTime>
  <Words>1246</Words>
  <Application>Microsoft Office PowerPoint</Application>
  <PresentationFormat>Widescreen</PresentationFormat>
  <Paragraphs>70</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Century Gothic</vt:lpstr>
      <vt:lpstr>Mesh</vt:lpstr>
      <vt:lpstr>FuelMart &amp; Subway  Safety Committee Meeting</vt:lpstr>
      <vt:lpstr>PowerPoint Presentation</vt:lpstr>
      <vt:lpstr>Incidents and Injuries From 07/16/2019 to 08/20/2019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Date Range: Jan. 01, 2019 – August 20, 2019  Company Total Incidents:  119      FuelMart &amp; Subway Total Incidents: 61      FuelMart &amp; Subway employee injuries Reported: 11  FuelMart Property Damage and/or Vehicle Incidents: 19  FuelMart Customer Spills: 10  (7 at fuel pumps)  FuelMart &amp; Subway Customer injuries reported: 17  Other Incidents: 4</vt:lpstr>
      <vt:lpstr>Safety Topic  School Zone safety</vt:lpstr>
      <vt:lpstr>PowerPoint Presentation</vt:lpstr>
      <vt:lpstr>PowerPoint Presentation</vt:lpstr>
      <vt:lpstr>PowerPoint Presentation</vt:lpstr>
      <vt:lpstr>Open Floor Safety Questions /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DEF, &amp; MX Safety Committee Meeting</dc:title>
  <dc:creator>Jennifer Mills</dc:creator>
  <cp:lastModifiedBy>Phillip LeClaire</cp:lastModifiedBy>
  <cp:revision>636</cp:revision>
  <dcterms:created xsi:type="dcterms:W3CDTF">2016-12-29T20:25:21Z</dcterms:created>
  <dcterms:modified xsi:type="dcterms:W3CDTF">2019-08-21T17:25:44Z</dcterms:modified>
</cp:coreProperties>
</file>